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16" y="6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B23C2C-6E14-4A28-9C14-EE5D8EE30446}" type="datetimeFigureOut">
              <a:rPr lang="ar-IQ" smtClean="0"/>
              <a:t>01/03/1441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EF47A4-6010-4717-9EEE-4E8A64F4A62E}" type="slidenum">
              <a:rPr lang="ar-IQ" smtClean="0"/>
              <a:t>‹#›</a:t>
            </a:fld>
            <a:endParaRPr lang="ar-IQ"/>
          </a:p>
        </p:txBody>
      </p:sp>
    </p:spTree>
    <p:extLst>
      <p:ext uri="{BB962C8B-B14F-4D97-AF65-F5344CB8AC3E}">
        <p14:creationId xmlns:p14="http://schemas.microsoft.com/office/powerpoint/2010/main" val="19907470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6EF47A4-6010-4717-9EEE-4E8A64F4A62E}" type="slidenum">
              <a:rPr lang="ar-IQ" smtClean="0"/>
              <a:t>3</a:t>
            </a:fld>
            <a:endParaRPr lang="ar-IQ"/>
          </a:p>
        </p:txBody>
      </p:sp>
    </p:spTree>
    <p:extLst>
      <p:ext uri="{BB962C8B-B14F-4D97-AF65-F5344CB8AC3E}">
        <p14:creationId xmlns:p14="http://schemas.microsoft.com/office/powerpoint/2010/main" val="251485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5BD975D-95CB-4A1F-AAE7-939547EB530D}" type="datetimeFigureOut">
              <a:rPr lang="ar-IQ" smtClean="0"/>
              <a:t>01/03/1441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428707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5BD975D-95CB-4A1F-AAE7-939547EB530D}" type="datetimeFigureOut">
              <a:rPr lang="ar-IQ" smtClean="0"/>
              <a:t>01/03/1441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4297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5BD975D-95CB-4A1F-AAE7-939547EB530D}" type="datetimeFigureOut">
              <a:rPr lang="ar-IQ" smtClean="0"/>
              <a:t>01/03/1441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300438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5BD975D-95CB-4A1F-AAE7-939547EB530D}" type="datetimeFigureOut">
              <a:rPr lang="ar-IQ" smtClean="0"/>
              <a:t>01/03/1441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359439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BD975D-95CB-4A1F-AAE7-939547EB530D}" type="datetimeFigureOut">
              <a:rPr lang="ar-IQ" smtClean="0"/>
              <a:t>01/03/1441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311856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5BD975D-95CB-4A1F-AAE7-939547EB530D}" type="datetimeFigureOut">
              <a:rPr lang="ar-IQ" smtClean="0"/>
              <a:t>01/03/1441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67466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5BD975D-95CB-4A1F-AAE7-939547EB530D}" type="datetimeFigureOut">
              <a:rPr lang="ar-IQ" smtClean="0"/>
              <a:t>01/03/1441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98810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5BD975D-95CB-4A1F-AAE7-939547EB530D}" type="datetimeFigureOut">
              <a:rPr lang="ar-IQ" smtClean="0"/>
              <a:t>01/03/1441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151259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BD975D-95CB-4A1F-AAE7-939547EB530D}" type="datetimeFigureOut">
              <a:rPr lang="ar-IQ" smtClean="0"/>
              <a:t>01/03/1441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294762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BD975D-95CB-4A1F-AAE7-939547EB530D}" type="datetimeFigureOut">
              <a:rPr lang="ar-IQ" smtClean="0"/>
              <a:t>01/03/1441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1443856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BD975D-95CB-4A1F-AAE7-939547EB530D}" type="datetimeFigureOut">
              <a:rPr lang="ar-IQ" smtClean="0"/>
              <a:t>01/03/1441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C1CF0E-E723-427E-A72B-44DD26653D56}" type="slidenum">
              <a:rPr lang="ar-IQ" smtClean="0"/>
              <a:t>‹#›</a:t>
            </a:fld>
            <a:endParaRPr lang="ar-IQ"/>
          </a:p>
        </p:txBody>
      </p:sp>
    </p:spTree>
    <p:extLst>
      <p:ext uri="{BB962C8B-B14F-4D97-AF65-F5344CB8AC3E}">
        <p14:creationId xmlns:p14="http://schemas.microsoft.com/office/powerpoint/2010/main" val="209379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BD975D-95CB-4A1F-AAE7-939547EB530D}" type="datetimeFigureOut">
              <a:rPr lang="ar-IQ" smtClean="0"/>
              <a:t>01/03/1441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C1CF0E-E723-427E-A72B-44DD26653D56}" type="slidenum">
              <a:rPr lang="ar-IQ" smtClean="0"/>
              <a:t>‹#›</a:t>
            </a:fld>
            <a:endParaRPr lang="ar-IQ"/>
          </a:p>
        </p:txBody>
      </p:sp>
    </p:spTree>
    <p:extLst>
      <p:ext uri="{BB962C8B-B14F-4D97-AF65-F5344CB8AC3E}">
        <p14:creationId xmlns:p14="http://schemas.microsoft.com/office/powerpoint/2010/main" val="143696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marefa.org/%D9%85%D9%86%D8%A7%D9%86%D8%AF%D8%B1" TargetMode="External"/><Relationship Id="rId3" Type="http://schemas.openxmlformats.org/officeDocument/2006/relationships/hyperlink" Target="https://www.marefa.org/%D8%A7%D9%84%D9%8A%D9%88%D9%86%D8%A7%D9%86%D9%8A%D8%A9" TargetMode="External"/><Relationship Id="rId7" Type="http://schemas.openxmlformats.org/officeDocument/2006/relationships/hyperlink" Target="https://www.marefa.org/%D8%A3%D8%B1%D8%B3%D8%B7%D9%88%D9%81%D8%A7%D9%86%D8%B3" TargetMode="External"/><Relationship Id="rId2" Type="http://schemas.openxmlformats.org/officeDocument/2006/relationships/hyperlink" Target="https://www.marefa.org/%D8%B1%D9%88%D9%85%D8%A7" TargetMode="External"/><Relationship Id="rId1" Type="http://schemas.openxmlformats.org/officeDocument/2006/relationships/slideLayout" Target="../slideLayouts/slideLayout2.xml"/><Relationship Id="rId6" Type="http://schemas.openxmlformats.org/officeDocument/2006/relationships/hyperlink" Target="https://www.marefa.org/index.php?title=%D9%84%D9%8A%D9%81%D9%8A%D9%88%D8%B3_%D8%A3%D9%86%D8%AF%D8%B1%D9%86%D9%8A%D9%83%D9%88%D8%B3&amp;action=edit&amp;redlink=1" TargetMode="External"/><Relationship Id="rId5" Type="http://schemas.openxmlformats.org/officeDocument/2006/relationships/hyperlink" Target="https://www.marefa.org/index.php?title=%D8%A7%D9%84%D8%A3%D8%B9%D9%8A%D8%A7%D8%AF_%D8%A7%D9%84%D8%B1%D9%88%D9%85%D8%A7%D9%86%D9%8A%D8%A9&amp;action=edit&amp;redlink=1" TargetMode="External"/><Relationship Id="rId4" Type="http://schemas.openxmlformats.org/officeDocument/2006/relationships/hyperlink" Target="https://www.marefa.org/index.php?title=%D9%85%D8%B3%D8%B1%D8%AD%D9%8A%D8%A9_%D9%8A%D9%88%D9%86%D8%A7%D9%86%D9%8A%D8%A9&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a:r>
            <a:br>
              <a:rPr lang="ar-IQ" dirty="0" smtClean="0"/>
            </a:br>
            <a:r>
              <a:rPr lang="ar-IQ" dirty="0" smtClean="0"/>
              <a:t>تاريخ المسرح</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المسرح الروماني</a:t>
            </a:r>
            <a:endParaRPr lang="ar-IQ" dirty="0"/>
          </a:p>
        </p:txBody>
      </p:sp>
    </p:spTree>
    <p:extLst>
      <p:ext uri="{BB962C8B-B14F-4D97-AF65-F5344CB8AC3E}">
        <p14:creationId xmlns:p14="http://schemas.microsoft.com/office/powerpoint/2010/main" val="183452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4500" y="2828131"/>
            <a:ext cx="3175000" cy="2070100"/>
          </a:xfrm>
        </p:spPr>
      </p:pic>
    </p:spTree>
    <p:extLst>
      <p:ext uri="{BB962C8B-B14F-4D97-AF65-F5344CB8AC3E}">
        <p14:creationId xmlns:p14="http://schemas.microsoft.com/office/powerpoint/2010/main" val="545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000" b="1" dirty="0" smtClean="0"/>
              <a:t>المسرح الروماني</a:t>
            </a:r>
            <a:br>
              <a:rPr lang="ar-IQ" sz="2000" b="1" dirty="0" smtClean="0"/>
            </a:br>
            <a:r>
              <a:rPr lang="ar-IQ" sz="2000" b="1" dirty="0" smtClean="0"/>
              <a:t>مادة تاريخ المسرح .... المرحلة الثانية ....قسم الفنون المسرحية ...الفصل الاول </a:t>
            </a:r>
            <a:br>
              <a:rPr lang="ar-IQ" sz="2000" b="1" dirty="0" smtClean="0"/>
            </a:br>
            <a:r>
              <a:rPr lang="ar-IQ" sz="2000" b="1" dirty="0" smtClean="0"/>
              <a:t>المحاضرة الاولى </a:t>
            </a:r>
            <a:endParaRPr lang="ar-IQ" sz="2000" b="1" dirty="0"/>
          </a:p>
        </p:txBody>
      </p:sp>
      <p:pic>
        <p:nvPicPr>
          <p:cNvPr id="4" name="عنصر نائب للمحتوى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059832" y="2348880"/>
            <a:ext cx="3744416" cy="2520280"/>
          </a:xfrm>
        </p:spPr>
      </p:pic>
    </p:spTree>
    <p:extLst>
      <p:ext uri="{BB962C8B-B14F-4D97-AF65-F5344CB8AC3E}">
        <p14:creationId xmlns:p14="http://schemas.microsoft.com/office/powerpoint/2010/main" val="76646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25000" lnSpcReduction="20000"/>
          </a:bodyPr>
          <a:lstStyle/>
          <a:p>
            <a:pPr algn="just">
              <a:lnSpc>
                <a:spcPct val="115000"/>
              </a:lnSpc>
              <a:spcBef>
                <a:spcPts val="480"/>
              </a:spcBef>
              <a:spcAft>
                <a:spcPts val="600"/>
              </a:spcAft>
            </a:pPr>
            <a:r>
              <a:rPr lang="ar-SA" b="1" dirty="0">
                <a:solidFill>
                  <a:srgbClr val="000000"/>
                </a:solidFill>
                <a:ea typeface="Times New Roman"/>
                <a:cs typeface="Simplified Arabic"/>
              </a:rPr>
              <a:t>ان اول اهتمام في الحضارة الرومانية و التي ظهرت كقوة عسكرية و اطاحت بالحضارة اليونانية كان عام 240 ق.م و وحينما استقرت الامور في روما نسبيا بدا الاهتمام ليس بالفكر او الفلسفة </a:t>
            </a:r>
            <a:r>
              <a:rPr lang="ar-SA" b="1" dirty="0" err="1">
                <a:solidFill>
                  <a:srgbClr val="000000"/>
                </a:solidFill>
                <a:ea typeface="Times New Roman"/>
                <a:cs typeface="Simplified Arabic"/>
              </a:rPr>
              <a:t>اليوانية</a:t>
            </a:r>
            <a:r>
              <a:rPr lang="ar-SA" b="1" dirty="0">
                <a:solidFill>
                  <a:srgbClr val="000000"/>
                </a:solidFill>
                <a:ea typeface="Times New Roman"/>
                <a:cs typeface="Simplified Arabic"/>
              </a:rPr>
              <a:t> و ذلك للطبيعة التي كان يتميز بها الرومان فانهم التفتوا الى المسرح اليوناني بشقيه التراجيدي و الكوميدي ، فكان تاريخ ظهور المسرحية في</a:t>
            </a:r>
            <a:r>
              <a:rPr lang="en-US" b="1" dirty="0" smtClean="0">
                <a:solidFill>
                  <a:srgbClr val="000000"/>
                </a:solidFill>
                <a:effectLst/>
                <a:latin typeface="Simplified Arabic"/>
                <a:ea typeface="Times New Roman"/>
                <a:cs typeface="Arial"/>
              </a:rPr>
              <a:t> </a:t>
            </a:r>
            <a:r>
              <a:rPr lang="ar-SA" b="1" u="sng" dirty="0">
                <a:solidFill>
                  <a:srgbClr val="5A3696"/>
                </a:solidFill>
                <a:latin typeface="Simplified Arabic"/>
                <a:ea typeface="Times New Roman"/>
                <a:hlinkClick r:id="rId2" tooltip="روما"/>
              </a:rPr>
              <a:t>روما</a:t>
            </a:r>
            <a:r>
              <a:rPr lang="en-US" b="1" dirty="0" smtClean="0">
                <a:solidFill>
                  <a:srgbClr val="000000"/>
                </a:solidFill>
                <a:effectLst/>
                <a:latin typeface="Simplified Arabic"/>
                <a:ea typeface="Times New Roman"/>
                <a:cs typeface="Arial"/>
              </a:rPr>
              <a:t> </a:t>
            </a:r>
            <a:r>
              <a:rPr lang="ar-SA" b="1" dirty="0">
                <a:solidFill>
                  <a:srgbClr val="000000"/>
                </a:solidFill>
                <a:latin typeface="Simplified Arabic"/>
                <a:ea typeface="Times New Roman"/>
              </a:rPr>
              <a:t>على نمط الشاكلة</a:t>
            </a:r>
            <a:r>
              <a:rPr lang="en-US" b="1" dirty="0" smtClean="0">
                <a:solidFill>
                  <a:srgbClr val="000000"/>
                </a:solidFill>
                <a:effectLst/>
                <a:latin typeface="Simplified Arabic"/>
                <a:ea typeface="Times New Roman"/>
                <a:cs typeface="Arial"/>
              </a:rPr>
              <a:t> </a:t>
            </a:r>
            <a:r>
              <a:rPr lang="ar-SA" b="1" u="sng" dirty="0">
                <a:solidFill>
                  <a:srgbClr val="5A3696"/>
                </a:solidFill>
                <a:latin typeface="Simplified Arabic"/>
                <a:ea typeface="Times New Roman"/>
                <a:hlinkClick r:id="rId3" tooltip="اليونانية"/>
              </a:rPr>
              <a:t>اليونانية</a:t>
            </a:r>
            <a:r>
              <a:rPr lang="en-US" b="1" dirty="0" smtClean="0">
                <a:solidFill>
                  <a:srgbClr val="000000"/>
                </a:solidFill>
                <a:effectLst/>
                <a:latin typeface="Simplified Arabic"/>
                <a:ea typeface="Times New Roman"/>
                <a:cs typeface="Arial"/>
              </a:rPr>
              <a:t>  </a:t>
            </a:r>
            <a:r>
              <a:rPr lang="ar-SA" b="1" dirty="0">
                <a:solidFill>
                  <a:srgbClr val="000000"/>
                </a:solidFill>
                <a:ea typeface="Times New Roman"/>
                <a:cs typeface="Simplified Arabic"/>
              </a:rPr>
              <a:t>عندما عرضت أول</a:t>
            </a:r>
            <a:r>
              <a:rPr lang="en-US" b="1" dirty="0" smtClean="0">
                <a:solidFill>
                  <a:srgbClr val="000000"/>
                </a:solidFill>
                <a:effectLst/>
                <a:latin typeface="Simplified Arabic"/>
                <a:ea typeface="Times New Roman"/>
                <a:cs typeface="Arial"/>
              </a:rPr>
              <a:t> </a:t>
            </a:r>
            <a:r>
              <a:rPr lang="ar-SA" b="1" u="sng" dirty="0">
                <a:solidFill>
                  <a:srgbClr val="A55858"/>
                </a:solidFill>
                <a:latin typeface="Simplified Arabic"/>
                <a:ea typeface="Times New Roman"/>
                <a:hlinkClick r:id="rId4" tooltip="مسرحية يونانية (الصفحة غير موجودة)"/>
              </a:rPr>
              <a:t>مسرحية يونانية</a:t>
            </a:r>
            <a:r>
              <a:rPr lang="en-US" b="1" dirty="0" smtClean="0">
                <a:solidFill>
                  <a:srgbClr val="000000"/>
                </a:solidFill>
                <a:effectLst/>
                <a:latin typeface="Simplified Arabic"/>
                <a:ea typeface="Times New Roman"/>
                <a:cs typeface="Arial"/>
              </a:rPr>
              <a:t> </a:t>
            </a:r>
            <a:r>
              <a:rPr lang="ar-SA" b="1" dirty="0">
                <a:solidFill>
                  <a:srgbClr val="000000"/>
                </a:solidFill>
                <a:ea typeface="Times New Roman"/>
                <a:cs typeface="Simplified Arabic"/>
              </a:rPr>
              <a:t>في</a:t>
            </a:r>
            <a:r>
              <a:rPr lang="en-US" b="1" dirty="0" smtClean="0">
                <a:solidFill>
                  <a:srgbClr val="000000"/>
                </a:solidFill>
                <a:effectLst/>
                <a:latin typeface="Simplified Arabic"/>
                <a:ea typeface="Times New Roman"/>
                <a:cs typeface="Arial"/>
              </a:rPr>
              <a:t> </a:t>
            </a:r>
            <a:r>
              <a:rPr lang="ar-SA" b="1" u="sng" dirty="0">
                <a:solidFill>
                  <a:srgbClr val="A55858"/>
                </a:solidFill>
                <a:latin typeface="Simplified Arabic"/>
                <a:ea typeface="Times New Roman"/>
                <a:hlinkClick r:id="rId5" tooltip="الأعياد الرومانية (الصفحة غير موجودة)"/>
              </a:rPr>
              <a:t>الأعياد الرومانية</a:t>
            </a:r>
            <a:r>
              <a:rPr lang="en-US" b="1" dirty="0" smtClean="0">
                <a:solidFill>
                  <a:srgbClr val="000000"/>
                </a:solidFill>
                <a:effectLst/>
                <a:latin typeface="Simplified Arabic"/>
                <a:ea typeface="Times New Roman"/>
                <a:cs typeface="Arial"/>
              </a:rPr>
              <a:t> </a:t>
            </a:r>
            <a:r>
              <a:rPr lang="en-US" b="1" dirty="0" err="1" smtClean="0">
                <a:solidFill>
                  <a:srgbClr val="000000"/>
                </a:solidFill>
                <a:effectLst/>
                <a:latin typeface="Simplified Arabic"/>
                <a:ea typeface="Times New Roman"/>
                <a:cs typeface="Arial"/>
              </a:rPr>
              <a:t>ludiRomani</a:t>
            </a:r>
            <a:r>
              <a:rPr lang="en-US" b="1" dirty="0" smtClean="0">
                <a:solidFill>
                  <a:srgbClr val="000000"/>
                </a:solidFill>
                <a:effectLst/>
                <a:latin typeface="Simplified Arabic"/>
                <a:ea typeface="Times New Roman"/>
                <a:cs typeface="Arial"/>
              </a:rPr>
              <a:t> </a:t>
            </a:r>
            <a:r>
              <a:rPr lang="ar-SA" b="1" dirty="0">
                <a:solidFill>
                  <a:srgbClr val="000000"/>
                </a:solidFill>
                <a:ea typeface="Times New Roman"/>
                <a:cs typeface="Simplified Arabic"/>
              </a:rPr>
              <a:t>مترجم</a:t>
            </a:r>
            <a:r>
              <a:rPr lang="ar-IQ" b="1" dirty="0">
                <a:solidFill>
                  <a:srgbClr val="000000"/>
                </a:solidFill>
                <a:ea typeface="Times New Roman"/>
                <a:cs typeface="Simplified Arabic"/>
              </a:rPr>
              <a:t>ة </a:t>
            </a:r>
            <a:r>
              <a:rPr lang="ar-SA" b="1" dirty="0">
                <a:solidFill>
                  <a:srgbClr val="000000"/>
                </a:solidFill>
                <a:ea typeface="Times New Roman"/>
                <a:cs typeface="Simplified Arabic"/>
              </a:rPr>
              <a:t>باللغة اللاتينية قام بنقلها إلى اللغة اللاتينية</a:t>
            </a:r>
            <a:r>
              <a:rPr lang="en-US" b="1" dirty="0" smtClean="0">
                <a:solidFill>
                  <a:srgbClr val="000000"/>
                </a:solidFill>
                <a:effectLst/>
                <a:latin typeface="Simplified Arabic"/>
                <a:ea typeface="Times New Roman"/>
                <a:cs typeface="Arial"/>
              </a:rPr>
              <a:t> </a:t>
            </a:r>
            <a:r>
              <a:rPr lang="ar-SA" b="1" u="sng" dirty="0" err="1">
                <a:solidFill>
                  <a:srgbClr val="A55858"/>
                </a:solidFill>
                <a:latin typeface="Simplified Arabic"/>
                <a:ea typeface="Times New Roman"/>
                <a:hlinkClick r:id="rId6" tooltip="ليفيوس أندرنيكوس (الصفحة غير موجودة)"/>
              </a:rPr>
              <a:t>ليفيوس</a:t>
            </a:r>
            <a:r>
              <a:rPr lang="ar-SA" b="1" u="sng" dirty="0">
                <a:solidFill>
                  <a:srgbClr val="A55858"/>
                </a:solidFill>
                <a:latin typeface="Simplified Arabic"/>
                <a:ea typeface="Times New Roman"/>
                <a:hlinkClick r:id="rId6" tooltip="ليفيوس أندرنيكوس (الصفحة غير موجودة)"/>
              </a:rPr>
              <a:t> </a:t>
            </a:r>
            <a:r>
              <a:rPr lang="ar-SA" b="1" u="sng" dirty="0" err="1">
                <a:solidFill>
                  <a:srgbClr val="A55858"/>
                </a:solidFill>
                <a:latin typeface="Simplified Arabic"/>
                <a:ea typeface="Times New Roman"/>
                <a:hlinkClick r:id="rId6" tooltip="ليفيوس أندرنيكوس (الصفحة غير موجودة)"/>
              </a:rPr>
              <a:t>أندرنيكوس</a:t>
            </a:r>
            <a:r>
              <a:rPr lang="en-US" b="1" dirty="0" smtClean="0">
                <a:solidFill>
                  <a:srgbClr val="000000"/>
                </a:solidFill>
                <a:effectLst/>
                <a:latin typeface="Simplified Arabic"/>
                <a:ea typeface="Times New Roman"/>
                <a:cs typeface="Arial"/>
              </a:rPr>
              <a:t> </a:t>
            </a:r>
            <a:r>
              <a:rPr lang="en-US" b="1" dirty="0" err="1" smtClean="0">
                <a:solidFill>
                  <a:srgbClr val="000000"/>
                </a:solidFill>
                <a:effectLst/>
                <a:latin typeface="Simplified Arabic"/>
                <a:ea typeface="Times New Roman"/>
                <a:cs typeface="Arial"/>
              </a:rPr>
              <a:t>livius</a:t>
            </a:r>
            <a:r>
              <a:rPr lang="en-US" b="1" dirty="0" smtClean="0">
                <a:solidFill>
                  <a:srgbClr val="000000"/>
                </a:solidFill>
                <a:effectLst/>
                <a:latin typeface="Simplified Arabic"/>
                <a:ea typeface="Times New Roman"/>
                <a:cs typeface="Arial"/>
              </a:rPr>
              <a:t> Andronicus</a:t>
            </a:r>
            <a:r>
              <a:rPr lang="ar-SA" b="1" dirty="0">
                <a:solidFill>
                  <a:srgbClr val="000000"/>
                </a:solidFill>
                <a:ea typeface="Times New Roman"/>
                <a:cs typeface="Simplified Arabic"/>
              </a:rPr>
              <a:t>، وهو كان أول من اكتشف أن في روما جمهورا ً للأدب اليوناني</a:t>
            </a:r>
            <a:r>
              <a:rPr lang="ar-IQ" b="1" dirty="0">
                <a:solidFill>
                  <a:srgbClr val="000000"/>
                </a:solidFill>
                <a:ea typeface="Times New Roman"/>
                <a:cs typeface="Simplified Arabic"/>
              </a:rPr>
              <a:t>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و كما ذكرنا سابقا ان الطبيعة السلوكية للرومان تختلف عنها عند اليونانيون ،  فأستمد الأدب اللاتيني الجديد هيكليته الخارجية و اهتماماته الاساسية ليس من المسرحيات </a:t>
            </a:r>
            <a:r>
              <a:rPr lang="ar-SA" b="1" dirty="0" err="1">
                <a:solidFill>
                  <a:srgbClr val="000000"/>
                </a:solidFill>
                <a:ea typeface="Times New Roman"/>
                <a:cs typeface="Simplified Arabic"/>
              </a:rPr>
              <a:t>الأغريقية</a:t>
            </a:r>
            <a:r>
              <a:rPr lang="ar-SA" b="1" dirty="0">
                <a:solidFill>
                  <a:srgbClr val="000000"/>
                </a:solidFill>
                <a:ea typeface="Times New Roman"/>
                <a:cs typeface="Simplified Arabic"/>
              </a:rPr>
              <a:t> ، و انما من عموم الفكر و الفلسفة اليونانية و لكن بنسبة جد </a:t>
            </a:r>
            <a:r>
              <a:rPr lang="ar-SA" b="1" dirty="0" err="1">
                <a:solidFill>
                  <a:srgbClr val="000000"/>
                </a:solidFill>
                <a:ea typeface="Times New Roman"/>
                <a:cs typeface="Simplified Arabic"/>
              </a:rPr>
              <a:t>متفاوته</a:t>
            </a:r>
            <a:r>
              <a:rPr lang="ar-SA" b="1" dirty="0">
                <a:solidFill>
                  <a:srgbClr val="000000"/>
                </a:solidFill>
                <a:ea typeface="Times New Roman"/>
                <a:cs typeface="Simplified Arabic"/>
              </a:rPr>
              <a:t> ، واذا كان </a:t>
            </a:r>
            <a:r>
              <a:rPr lang="ar-SA" b="1" dirty="0" err="1">
                <a:solidFill>
                  <a:srgbClr val="000000"/>
                </a:solidFill>
                <a:ea typeface="Times New Roman"/>
                <a:cs typeface="Simplified Arabic"/>
              </a:rPr>
              <a:t>جنايوس</a:t>
            </a:r>
            <a:r>
              <a:rPr lang="ar-SA" b="1" dirty="0">
                <a:solidFill>
                  <a:srgbClr val="000000"/>
                </a:solidFill>
                <a:ea typeface="Times New Roman"/>
                <a:cs typeface="Simplified Arabic"/>
              </a:rPr>
              <a:t> </a:t>
            </a:r>
            <a:r>
              <a:rPr lang="ar-SA" b="1" dirty="0" err="1">
                <a:solidFill>
                  <a:srgbClr val="000000"/>
                </a:solidFill>
                <a:ea typeface="Times New Roman"/>
                <a:cs typeface="Simplified Arabic"/>
              </a:rPr>
              <a:t>نايفيوس</a:t>
            </a:r>
            <a:r>
              <a:rPr lang="ar-SA" b="1" dirty="0">
                <a:solidFill>
                  <a:srgbClr val="000000"/>
                </a:solidFill>
                <a:ea typeface="Times New Roman"/>
                <a:cs typeface="Simplified Arabic"/>
              </a:rPr>
              <a:t> قد أقتبس من </a:t>
            </a:r>
            <a:r>
              <a:rPr lang="ar-SA" b="1" dirty="0" err="1">
                <a:solidFill>
                  <a:srgbClr val="000000"/>
                </a:solidFill>
                <a:ea typeface="Times New Roman"/>
                <a:cs typeface="Simplified Arabic"/>
              </a:rPr>
              <a:t>التراجديا</a:t>
            </a:r>
            <a:r>
              <a:rPr lang="ar-SA" b="1" dirty="0">
                <a:solidFill>
                  <a:srgbClr val="000000"/>
                </a:solidFill>
                <a:ea typeface="Times New Roman"/>
                <a:cs typeface="Simplified Arabic"/>
              </a:rPr>
              <a:t> </a:t>
            </a:r>
            <a:r>
              <a:rPr lang="ar-SA" b="1" dirty="0" err="1">
                <a:solidFill>
                  <a:srgbClr val="000000"/>
                </a:solidFill>
                <a:ea typeface="Times New Roman"/>
                <a:cs typeface="Simplified Arabic"/>
              </a:rPr>
              <a:t>الأغريقية</a:t>
            </a:r>
            <a:r>
              <a:rPr lang="ar-SA" b="1" dirty="0">
                <a:solidFill>
                  <a:srgbClr val="000000"/>
                </a:solidFill>
                <a:ea typeface="Times New Roman"/>
                <a:cs typeface="Simplified Arabic"/>
              </a:rPr>
              <a:t> موضوعات الكثير من مسرحياته، فانه ألف كذلك مسرحيات تراجيدية قوامها موضوعات </a:t>
            </a:r>
            <a:r>
              <a:rPr lang="ar-SA" b="1" dirty="0" err="1">
                <a:solidFill>
                  <a:srgbClr val="000000"/>
                </a:solidFill>
                <a:ea typeface="Times New Roman"/>
                <a:cs typeface="Simplified Arabic"/>
              </a:rPr>
              <a:t>رومانيه</a:t>
            </a:r>
            <a:r>
              <a:rPr lang="ar-SA" b="1" dirty="0">
                <a:solidFill>
                  <a:srgbClr val="000000"/>
                </a:solidFill>
                <a:ea typeface="Times New Roman"/>
                <a:cs typeface="Simplified Arabic"/>
              </a:rPr>
              <a:t> بحتة مثل المسرحيتين اللتين كان موضوع إحداهما قصة </a:t>
            </a:r>
            <a:r>
              <a:rPr lang="ar-SA" b="1" dirty="0" err="1">
                <a:solidFill>
                  <a:srgbClr val="000000"/>
                </a:solidFill>
                <a:ea typeface="Times New Roman"/>
                <a:cs typeface="Simplified Arabic"/>
              </a:rPr>
              <a:t>رومولوس</a:t>
            </a:r>
            <a:r>
              <a:rPr lang="ar-SA" b="1" dirty="0">
                <a:solidFill>
                  <a:srgbClr val="000000"/>
                </a:solidFill>
                <a:ea typeface="Times New Roman"/>
                <a:cs typeface="Simplified Arabic"/>
              </a:rPr>
              <a:t> وموضوع الأخرى انتصار </a:t>
            </a:r>
            <a:r>
              <a:rPr lang="ar-SA" b="1" dirty="0" err="1">
                <a:solidFill>
                  <a:srgbClr val="000000"/>
                </a:solidFill>
                <a:ea typeface="Times New Roman"/>
                <a:cs typeface="Simplified Arabic"/>
              </a:rPr>
              <a:t>فلاوديوس</a:t>
            </a:r>
            <a:r>
              <a:rPr lang="ar-SA" b="1" dirty="0">
                <a:solidFill>
                  <a:srgbClr val="000000"/>
                </a:solidFill>
                <a:ea typeface="Times New Roman"/>
                <a:cs typeface="Simplified Arabic"/>
              </a:rPr>
              <a:t> </a:t>
            </a:r>
            <a:r>
              <a:rPr lang="ar-SA" b="1" dirty="0" err="1">
                <a:solidFill>
                  <a:srgbClr val="000000"/>
                </a:solidFill>
                <a:ea typeface="Times New Roman"/>
                <a:cs typeface="Simplified Arabic"/>
              </a:rPr>
              <a:t>مارقلوس</a:t>
            </a:r>
            <a:r>
              <a:rPr lang="ar-SA" b="1" dirty="0">
                <a:solidFill>
                  <a:srgbClr val="000000"/>
                </a:solidFill>
                <a:ea typeface="Times New Roman"/>
                <a:cs typeface="Simplified Arabic"/>
              </a:rPr>
              <a:t> على الغال في عام 222 ق.م ويتبين من أسماء ثلاث مسرحيات تراجيدية أخرى تدعى على التوالي " </a:t>
            </a:r>
            <a:r>
              <a:rPr lang="ar-SA" b="1" dirty="0" err="1">
                <a:solidFill>
                  <a:srgbClr val="000000"/>
                </a:solidFill>
                <a:ea typeface="Times New Roman"/>
                <a:cs typeface="Simplified Arabic"/>
              </a:rPr>
              <a:t>أيميليوس</a:t>
            </a:r>
            <a:r>
              <a:rPr lang="ar-SA" b="1" dirty="0">
                <a:solidFill>
                  <a:srgbClr val="000000"/>
                </a:solidFill>
                <a:ea typeface="Times New Roman"/>
                <a:cs typeface="Simplified Arabic"/>
              </a:rPr>
              <a:t> </a:t>
            </a:r>
            <a:r>
              <a:rPr lang="ar-SA" b="1" dirty="0" err="1">
                <a:solidFill>
                  <a:srgbClr val="000000"/>
                </a:solidFill>
                <a:ea typeface="Times New Roman"/>
                <a:cs typeface="Simplified Arabic"/>
              </a:rPr>
              <a:t>باولوس</a:t>
            </a:r>
            <a:r>
              <a:rPr lang="ar-SA" b="1" dirty="0">
                <a:solidFill>
                  <a:srgbClr val="000000"/>
                </a:solidFill>
                <a:ea typeface="Times New Roman"/>
                <a:cs typeface="Simplified Arabic"/>
              </a:rPr>
              <a:t> " و" </a:t>
            </a:r>
            <a:r>
              <a:rPr lang="ar-SA" b="1" dirty="0" err="1">
                <a:solidFill>
                  <a:srgbClr val="000000"/>
                </a:solidFill>
                <a:ea typeface="Times New Roman"/>
                <a:cs typeface="Simplified Arabic"/>
              </a:rPr>
              <a:t>بروتس</a:t>
            </a:r>
            <a:r>
              <a:rPr lang="ar-SA" b="1" dirty="0">
                <a:solidFill>
                  <a:srgbClr val="000000"/>
                </a:solidFill>
                <a:ea typeface="Times New Roman"/>
                <a:cs typeface="Simplified Arabic"/>
              </a:rPr>
              <a:t> " و" دقيوس " أن موضوعاتها كانت أيضا ً رومانية، وكان </a:t>
            </a:r>
            <a:r>
              <a:rPr lang="ar-SA" b="1" dirty="0" err="1">
                <a:solidFill>
                  <a:srgbClr val="000000"/>
                </a:solidFill>
                <a:ea typeface="Times New Roman"/>
                <a:cs typeface="Simplified Arabic"/>
              </a:rPr>
              <a:t>باقوفيوس</a:t>
            </a:r>
            <a:r>
              <a:rPr lang="ar-SA" b="1" dirty="0">
                <a:solidFill>
                  <a:srgbClr val="000000"/>
                </a:solidFill>
                <a:ea typeface="Times New Roman"/>
                <a:cs typeface="Simplified Arabic"/>
              </a:rPr>
              <a:t> صاحب المسرحية الأولى، </a:t>
            </a:r>
            <a:r>
              <a:rPr lang="ar-SA" b="1" dirty="0" err="1">
                <a:solidFill>
                  <a:srgbClr val="000000"/>
                </a:solidFill>
                <a:ea typeface="Times New Roman"/>
                <a:cs typeface="Simplified Arabic"/>
              </a:rPr>
              <a:t>وآقيوس</a:t>
            </a:r>
            <a:r>
              <a:rPr lang="ar-SA" b="1" dirty="0">
                <a:solidFill>
                  <a:srgbClr val="000000"/>
                </a:solidFill>
                <a:ea typeface="Times New Roman"/>
                <a:cs typeface="Simplified Arabic"/>
              </a:rPr>
              <a:t> صاحب المسرحيتين الثانية والثالثة</a:t>
            </a:r>
            <a:r>
              <a:rPr lang="en-US" b="1" dirty="0" smtClean="0">
                <a:solidFill>
                  <a:srgbClr val="000000"/>
                </a:solidFill>
                <a:effectLst/>
                <a:latin typeface="Simplified Arabic"/>
                <a:ea typeface="Times New Roman"/>
                <a:cs typeface="Arial"/>
              </a:rPr>
              <a:t>.</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وفي مجال المسرحيات الكوميديا أيضا ً كانت القاعدة الشائعة أول الأمر هي </a:t>
            </a:r>
            <a:r>
              <a:rPr lang="ar-SA" b="1" dirty="0" err="1">
                <a:solidFill>
                  <a:srgbClr val="000000"/>
                </a:solidFill>
                <a:ea typeface="Times New Roman"/>
                <a:cs typeface="Simplified Arabic"/>
              </a:rPr>
              <a:t>الأقتباس</a:t>
            </a:r>
            <a:r>
              <a:rPr lang="ar-SA" b="1" dirty="0">
                <a:solidFill>
                  <a:srgbClr val="000000"/>
                </a:solidFill>
                <a:ea typeface="Times New Roman"/>
                <a:cs typeface="Simplified Arabic"/>
              </a:rPr>
              <a:t> من أصول إغريقية. ولم تبتعد الكوميديا الرومانية من مسرحيات</a:t>
            </a:r>
            <a:r>
              <a:rPr lang="en-US" b="1" dirty="0" smtClean="0">
                <a:solidFill>
                  <a:srgbClr val="000000"/>
                </a:solidFill>
                <a:effectLst/>
                <a:latin typeface="Simplified Arabic"/>
                <a:ea typeface="Times New Roman"/>
                <a:cs typeface="Arial"/>
              </a:rPr>
              <a:t> </a:t>
            </a:r>
            <a:r>
              <a:rPr lang="ar-SA" b="1" u="sng" dirty="0" err="1">
                <a:solidFill>
                  <a:srgbClr val="5A3696"/>
                </a:solidFill>
                <a:latin typeface="Simplified Arabic"/>
                <a:ea typeface="Times New Roman"/>
                <a:hlinkClick r:id="rId7" tooltip="أرسطوفانس"/>
              </a:rPr>
              <a:t>أرسطوفانس</a:t>
            </a:r>
            <a:r>
              <a:rPr lang="en-US" b="1" dirty="0" smtClean="0">
                <a:solidFill>
                  <a:srgbClr val="000000"/>
                </a:solidFill>
                <a:effectLst/>
                <a:latin typeface="Simplified Arabic"/>
                <a:ea typeface="Times New Roman"/>
                <a:cs typeface="Arial"/>
              </a:rPr>
              <a:t> Aristophanes </a:t>
            </a:r>
            <a:r>
              <a:rPr lang="ar-SA" b="1" dirty="0">
                <a:solidFill>
                  <a:srgbClr val="000000"/>
                </a:solidFill>
                <a:ea typeface="Times New Roman"/>
                <a:cs typeface="Simplified Arabic"/>
              </a:rPr>
              <a:t>القديمة التي كانت الحياة السياسة الحرة دعامة وجودها مثل أثينا في القرن الخامس قبل الميلاد</a:t>
            </a:r>
            <a:r>
              <a:rPr lang="en-US" b="1" dirty="0" smtClean="0">
                <a:solidFill>
                  <a:srgbClr val="000000"/>
                </a:solidFill>
                <a:effectLst/>
                <a:latin typeface="Simplified Arabic"/>
                <a:ea typeface="Times New Roman"/>
                <a:cs typeface="Arial"/>
              </a:rPr>
              <a:t>.</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ولكنها نبعت من الكوميديا الحديثة التي ظهرت في القرن الرابع قبل الميلاد والتي كانت مستمدة من الحياة الخاصة والمحلية. وكان الشاعر</a:t>
            </a:r>
            <a:r>
              <a:rPr lang="en-US" b="1" dirty="0" smtClean="0">
                <a:solidFill>
                  <a:srgbClr val="000000"/>
                </a:solidFill>
                <a:effectLst/>
                <a:latin typeface="Simplified Arabic"/>
                <a:ea typeface="Times New Roman"/>
                <a:cs typeface="Arial"/>
              </a:rPr>
              <a:t> </a:t>
            </a:r>
            <a:r>
              <a:rPr lang="ar-SA" b="1" u="sng" dirty="0" err="1">
                <a:solidFill>
                  <a:srgbClr val="0000FF"/>
                </a:solidFill>
                <a:latin typeface="Simplified Arabic"/>
                <a:ea typeface="Times New Roman"/>
                <a:hlinkClick r:id="rId8" tooltip="مناندر"/>
              </a:rPr>
              <a:t>ميناندر</a:t>
            </a:r>
            <a:r>
              <a:rPr lang="en-US" b="1" dirty="0" smtClean="0">
                <a:effectLst/>
                <a:latin typeface="Simplified Arabic"/>
                <a:ea typeface="Times New Roman"/>
                <a:cs typeface="Arial"/>
              </a:rPr>
              <a:t> Menander</a:t>
            </a:r>
            <a:r>
              <a:rPr lang="en-US" b="1" dirty="0" smtClean="0">
                <a:solidFill>
                  <a:srgbClr val="000000"/>
                </a:solidFill>
                <a:effectLst/>
                <a:latin typeface="Simplified Arabic"/>
                <a:ea typeface="Times New Roman"/>
                <a:cs typeface="Arial"/>
              </a:rPr>
              <a:t> </a:t>
            </a:r>
            <a:r>
              <a:rPr lang="ar-SA" b="1" dirty="0">
                <a:solidFill>
                  <a:srgbClr val="000000"/>
                </a:solidFill>
                <a:ea typeface="Times New Roman"/>
                <a:cs typeface="Simplified Arabic"/>
              </a:rPr>
              <a:t>هو الاسم الرئيسي في هذا الميدان. إن العالم الذي يصوره </a:t>
            </a:r>
            <a:r>
              <a:rPr lang="ar-SA" b="1" dirty="0" err="1">
                <a:solidFill>
                  <a:srgbClr val="000000"/>
                </a:solidFill>
                <a:ea typeface="Times New Roman"/>
                <a:cs typeface="Simplified Arabic"/>
              </a:rPr>
              <a:t>ميناندر</a:t>
            </a:r>
            <a:r>
              <a:rPr lang="ar-SA" b="1" dirty="0">
                <a:solidFill>
                  <a:srgbClr val="000000"/>
                </a:solidFill>
                <a:ea typeface="Times New Roman"/>
                <a:cs typeface="Simplified Arabic"/>
              </a:rPr>
              <a:t> عالم حيوي معقد يتفق ومزاج المشاهد الروماني في كير من نواحيه. وكان التهاون الجنسي يعالج في الكوميديا الرومانية بتسامح يبعث علي التسلية. ولقد لاحظ المؤرخون الاجتماعيون أن أول حالة طلاق في المجتمع الروماني حدثت خلال السنوات الخمس التي تلت عرض أول مسرحية. لكن الكوميديا اليونانية الحديثة كانت تنقصها الحركة فقد كان إيقاعها بطيئا ً، يتخللها كثير من التحليل النفسي، ورسم شخصياتها يتطلب ذكاء خارق، وكان المتفرج الروماني يحتاج إلى مزيج قوي من الذوق الفني الرفيع والحركة النشطة وإلى حيل أكثر وشخصيات مضحكة وحيوية فياضة في المسرحية. وقد تطور الأدب المسرحي اللاتيني تطورا ً سريعا ً بسبب كثرة الطلب على المسرحيات لعرضها في الحفلات العامة، واذا كان </a:t>
            </a:r>
            <a:r>
              <a:rPr lang="ar-SA" b="1" dirty="0" err="1">
                <a:solidFill>
                  <a:srgbClr val="000000"/>
                </a:solidFill>
                <a:ea typeface="Times New Roman"/>
                <a:cs typeface="Simplified Arabic"/>
              </a:rPr>
              <a:t>مؤلفوا</a:t>
            </a:r>
            <a:r>
              <a:rPr lang="ar-SA" b="1" dirty="0">
                <a:solidFill>
                  <a:srgbClr val="000000"/>
                </a:solidFill>
                <a:ea typeface="Times New Roman"/>
                <a:cs typeface="Simplified Arabic"/>
              </a:rPr>
              <a:t> المسرحيات اللاتينية يبتعدون عن الاقتباس من المسرحيات الإغريقية وكان لهم شغف باتجاه قصص مسرحياتهم وشخصياتهم من البيئة الرومانية، لكنهم مع ذلك لم يفلحوا إطلاقا ً في التحرر تحررا ً كاملا ً من النماذج الإغريقية</a:t>
            </a:r>
            <a:r>
              <a:rPr lang="en-US" b="1" dirty="0" smtClean="0">
                <a:solidFill>
                  <a:srgbClr val="000000"/>
                </a:solidFill>
                <a:effectLst/>
                <a:latin typeface="Simplified Arabic"/>
                <a:ea typeface="Times New Roman"/>
                <a:cs typeface="Arial"/>
              </a:rPr>
              <a:t>.</a:t>
            </a:r>
            <a:endParaRPr lang="en-US" sz="2400" dirty="0">
              <a:ea typeface="Calibri"/>
              <a:cs typeface="Arial"/>
            </a:endParaRPr>
          </a:p>
          <a:p>
            <a:pPr algn="just">
              <a:lnSpc>
                <a:spcPct val="115000"/>
              </a:lnSpc>
              <a:spcAft>
                <a:spcPts val="360"/>
              </a:spcAft>
            </a:pPr>
            <a:r>
              <a:rPr lang="ar-SA" b="1" dirty="0">
                <a:solidFill>
                  <a:srgbClr val="000000"/>
                </a:solidFill>
                <a:ea typeface="Times New Roman"/>
                <a:cs typeface="Simplified Arabic"/>
              </a:rPr>
              <a:t>المسرح الإغريقي</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عندما أخذ الرومان المسرح الإغريق أدخلوا عليه من التطورات ما خلع عليه طابعا ً مميزا ً،و من هذه التطورات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1ــــ فلقد أصبحت أماكن المتفرجين لا تستند إلى جوانب الجبل كما كان عند الإغريق بل كانت تشيد مستقلة علي مجموعة من العقود الحجرية علي شكل نصف دائرة.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2ــــ ازداد الجزء الخاص بغرف الممثلين تعقيدا ً كما ازدادت جدرانه ارتفاعا ً بحيث أصبحت تصل إلى مستوي أعلى صف من صفوف مقاعد المتفرجين مع تزيين الواجهة المقابلة لهذه المقاعد بصفوف من الأعمدة تقف فوق بعضها بعضا ً.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3 ــــ كذلك أصبحت مختلف أجزاء المسرح مترابطة بعضها ببعض بحيث تكون وحدة متماسكة ولكن يبدو أن المسرح في روما قد اقتصر لفترة طويلة على المسرح الخشبي الذي كان يقف الممثلون أمامه.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4 ــــ حدث في عام 58 قبل الميلاد أن سمح ببناء مسرح خشبي عظيم، وبعد ذلك بثلاث سنوات بنى بومبي بروما أول مسرح حجري وقد سمي هذا </a:t>
            </a:r>
            <a:r>
              <a:rPr lang="ar-SA" b="1" dirty="0" err="1">
                <a:solidFill>
                  <a:srgbClr val="000000"/>
                </a:solidFill>
                <a:ea typeface="Times New Roman"/>
                <a:cs typeface="Simplified Arabic"/>
              </a:rPr>
              <a:t>بالكولوزيوم</a:t>
            </a:r>
            <a:r>
              <a:rPr lang="ar-SA" b="1" dirty="0">
                <a:solidFill>
                  <a:srgbClr val="000000"/>
                </a:solidFill>
                <a:ea typeface="Times New Roman"/>
                <a:cs typeface="Simplified Arabic"/>
              </a:rPr>
              <a:t>.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5ـــــ يوجد في المدرجات أماكن خاصة للمتزوجين والشباب الذين يرافقهم أوصياؤهم والخدم والنساء. وكان </a:t>
            </a:r>
            <a:r>
              <a:rPr lang="ar-SA" b="1" dirty="0" err="1">
                <a:solidFill>
                  <a:srgbClr val="000000"/>
                </a:solidFill>
                <a:ea typeface="Times New Roman"/>
                <a:cs typeface="Simplified Arabic"/>
              </a:rPr>
              <a:t>الكولوزيوم</a:t>
            </a:r>
            <a:r>
              <a:rPr lang="ar-SA" b="1" dirty="0">
                <a:solidFill>
                  <a:srgbClr val="000000"/>
                </a:solidFill>
                <a:ea typeface="Times New Roman"/>
                <a:cs typeface="Simplified Arabic"/>
              </a:rPr>
              <a:t> غير مغطى لكن في حالة سقوط المطر كانت توضع فوقة مظلة كبيرة</a:t>
            </a:r>
            <a:r>
              <a:rPr lang="en-US" b="1" dirty="0" smtClean="0">
                <a:solidFill>
                  <a:srgbClr val="000000"/>
                </a:solidFill>
                <a:effectLst/>
                <a:latin typeface="Simplified Arabic"/>
                <a:ea typeface="Times New Roman"/>
                <a:cs typeface="Arial"/>
              </a:rPr>
              <a:t> </a:t>
            </a:r>
            <a:r>
              <a:rPr lang="en-US" b="1" dirty="0" err="1" smtClean="0">
                <a:solidFill>
                  <a:srgbClr val="000000"/>
                </a:solidFill>
                <a:effectLst/>
                <a:latin typeface="Simplified Arabic"/>
                <a:ea typeface="Times New Roman"/>
                <a:cs typeface="Arial"/>
              </a:rPr>
              <a:t>Velarium</a:t>
            </a:r>
            <a:r>
              <a:rPr lang="en-US" b="1" dirty="0" smtClean="0">
                <a:solidFill>
                  <a:srgbClr val="000000"/>
                </a:solidFill>
                <a:effectLst/>
                <a:latin typeface="Simplified Arabic"/>
                <a:ea typeface="Times New Roman"/>
                <a:cs typeface="Arial"/>
              </a:rPr>
              <a:t>. </a:t>
            </a:r>
            <a:r>
              <a:rPr lang="ar-SA" b="1" dirty="0">
                <a:solidFill>
                  <a:srgbClr val="000000"/>
                </a:solidFill>
                <a:ea typeface="Times New Roman"/>
                <a:cs typeface="Simplified Arabic"/>
              </a:rPr>
              <a:t>وتجدر الإشارة إلى أن معماري إيطالي </a:t>
            </a:r>
            <a:r>
              <a:rPr lang="ar-SA" b="1" dirty="0" err="1">
                <a:solidFill>
                  <a:srgbClr val="000000"/>
                </a:solidFill>
                <a:ea typeface="Times New Roman"/>
                <a:cs typeface="Simplified Arabic"/>
              </a:rPr>
              <a:t>دعى</a:t>
            </a:r>
            <a:r>
              <a:rPr lang="ar-SA" b="1" dirty="0">
                <a:solidFill>
                  <a:srgbClr val="000000"/>
                </a:solidFill>
                <a:ea typeface="Times New Roman"/>
                <a:cs typeface="Simplified Arabic"/>
              </a:rPr>
              <a:t> إلى إكمال استدارة </a:t>
            </a:r>
            <a:r>
              <a:rPr lang="ar-SA" b="1" dirty="0" err="1">
                <a:solidFill>
                  <a:srgbClr val="000000"/>
                </a:solidFill>
                <a:ea typeface="Times New Roman"/>
                <a:cs typeface="Simplified Arabic"/>
              </a:rPr>
              <a:t>الكولوزيوم</a:t>
            </a:r>
            <a:r>
              <a:rPr lang="ar-SA" b="1" dirty="0">
                <a:solidFill>
                  <a:srgbClr val="000000"/>
                </a:solidFill>
                <a:ea typeface="Times New Roman"/>
                <a:cs typeface="Simplified Arabic"/>
              </a:rPr>
              <a:t> لإعادة بناء الجدار الخارجي لأشهر مسرح مدرج في العالم الذي هدمته الزلازل</a:t>
            </a:r>
            <a:r>
              <a:rPr lang="en-US" b="1" dirty="0" smtClean="0">
                <a:solidFill>
                  <a:srgbClr val="000000"/>
                </a:solidFill>
                <a:effectLst/>
                <a:latin typeface="Simplified Arabic"/>
                <a:ea typeface="Times New Roman"/>
                <a:cs typeface="Arial"/>
              </a:rPr>
              <a:t>.</a:t>
            </a:r>
            <a:endParaRPr lang="en-US" sz="2400" dirty="0">
              <a:ea typeface="Calibri"/>
              <a:cs typeface="Arial"/>
            </a:endParaRPr>
          </a:p>
          <a:p>
            <a:pPr algn="just">
              <a:lnSpc>
                <a:spcPct val="115000"/>
              </a:lnSpc>
              <a:spcAft>
                <a:spcPts val="360"/>
              </a:spcAft>
            </a:pPr>
            <a:r>
              <a:rPr lang="ar-SA" b="1" dirty="0">
                <a:solidFill>
                  <a:srgbClr val="000000"/>
                </a:solidFill>
                <a:ea typeface="Times New Roman"/>
                <a:cs typeface="Simplified Arabic"/>
              </a:rPr>
              <a:t>تطور المسرح الروماني</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كانت روما في أيامها القديمة مطبوعة بطابع الوقار الديني، وفي الأيام التي نتحدث عنها مرحلة ملؤها المباهج الدنيوية. وترجع هذه الكثرة إلى تعدد آلهتهم وكثرة الأقاليم التي تمتص خيراتها. وكان الرومان يجيدون تلاوة الشعر، والمحاضرات والحفلات الموسيقية، والكثير من المجون، والمسرحيات، والمباريات الرياضية والاقتتال لنيل الجوائز، وسباق الخيل، والعربات والصراع المميت بين الرجال والرجال أو بين الرجال والوحوش، والمعارك البحرية الصاخبة الزائفة في البحيرات الصناعية- وقصارى القول أن رومة لم تكن تضارعها قبلها مدينة أخرى في كثرة ضروب اللهو والتسلية ، وهنا تميز الفن المسرحي بميزات معينة و هي :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1ـــــ لم يعط روما أي اهتمام  بالمسرح ؛ بل حدث عكس هذا، حدث أن اضمحلت المسرحيات في الوقت الذي ازدهر فيه المسرح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2ــــ وكانت المسرحيات الجديدة تكتب الآن لتقرأ لا لتمثل. </a:t>
            </a:r>
            <a:endParaRPr lang="en-US" sz="2400" dirty="0">
              <a:ea typeface="Calibri"/>
              <a:cs typeface="Arial"/>
            </a:endParaRPr>
          </a:p>
          <a:p>
            <a:pPr algn="just">
              <a:lnSpc>
                <a:spcPct val="115000"/>
              </a:lnSpc>
              <a:spcBef>
                <a:spcPts val="480"/>
              </a:spcBef>
              <a:spcAft>
                <a:spcPts val="600"/>
              </a:spcAft>
            </a:pPr>
            <a:r>
              <a:rPr lang="ar-SA" b="1" dirty="0" smtClean="0">
                <a:solidFill>
                  <a:srgbClr val="000000"/>
                </a:solidFill>
                <a:ea typeface="Times New Roman"/>
                <a:cs typeface="Simplified Arabic"/>
              </a:rPr>
              <a:t>3 ــــ واكتفت دور التمثيل بالمآسي القديمة الرومانية واليونانية .</a:t>
            </a:r>
            <a:endParaRPr lang="en-US" sz="2400" dirty="0" smtClean="0">
              <a:ea typeface="Calibri"/>
              <a:cs typeface="Arial"/>
            </a:endParaRPr>
          </a:p>
          <a:p>
            <a:pPr algn="just">
              <a:lnSpc>
                <a:spcPct val="115000"/>
              </a:lnSpc>
              <a:spcBef>
                <a:spcPts val="480"/>
              </a:spcBef>
              <a:spcAft>
                <a:spcPts val="600"/>
              </a:spcAft>
            </a:pPr>
            <a:r>
              <a:rPr lang="ar-SA" b="1" dirty="0" smtClean="0">
                <a:solidFill>
                  <a:srgbClr val="000000"/>
                </a:solidFill>
                <a:ea typeface="Times New Roman"/>
                <a:cs typeface="Simplified Arabic"/>
              </a:rPr>
              <a:t>4ـــ </a:t>
            </a:r>
            <a:r>
              <a:rPr lang="ar-SA" b="1" dirty="0">
                <a:solidFill>
                  <a:srgbClr val="000000"/>
                </a:solidFill>
                <a:ea typeface="Times New Roman"/>
                <a:cs typeface="Simplified Arabic"/>
              </a:rPr>
              <a:t>زاد الاهتمام في الاداء التمثيل بحركات الممثلين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5ـــ تخلى التمثيل عن مكانه في المسرح إلى التهريج والمساخر، وكانت المساخر لا تحتوي إلا على القليل من الحوار. 6 ـــــ وكانت تلك المساخر تختار موضوعاتها من حياة أحط الطبقات، وتعتمد على تصوير الشخصيات تصويراً بارعاً في التقليد الساخر .</a:t>
            </a:r>
            <a:endParaRPr lang="en-US" sz="2400" dirty="0">
              <a:ea typeface="Calibri"/>
              <a:cs typeface="Arial"/>
            </a:endParaRPr>
          </a:p>
          <a:p>
            <a:pPr algn="just">
              <a:lnSpc>
                <a:spcPct val="115000"/>
              </a:lnSpc>
              <a:spcBef>
                <a:spcPts val="480"/>
              </a:spcBef>
              <a:spcAft>
                <a:spcPts val="600"/>
              </a:spcAft>
            </a:pPr>
            <a:r>
              <a:rPr lang="ar-SA" b="1" dirty="0" smtClean="0">
                <a:solidFill>
                  <a:srgbClr val="000000"/>
                </a:solidFill>
                <a:ea typeface="Times New Roman"/>
                <a:cs typeface="Simplified Arabic"/>
              </a:rPr>
              <a:t>7ــــ وبعد أن قضى على حرية القول في الجمعيات وفي السوق بقيت بعض الوقت في هذه المهازل القصيرة</a:t>
            </a:r>
            <a:r>
              <a:rPr lang="en-US" b="1" dirty="0" smtClean="0">
                <a:solidFill>
                  <a:srgbClr val="000000"/>
                </a:solidFill>
                <a:effectLst/>
                <a:latin typeface="Simplified Arabic"/>
                <a:ea typeface="Times New Roman"/>
                <a:cs typeface="Arial"/>
              </a:rPr>
              <a:t>.</a:t>
            </a:r>
            <a:endParaRPr lang="en-US" sz="2400" dirty="0" smtClean="0">
              <a:ea typeface="Calibri"/>
              <a:cs typeface="Arial"/>
            </a:endParaRPr>
          </a:p>
          <a:p>
            <a:pPr algn="just">
              <a:lnSpc>
                <a:spcPct val="115000"/>
              </a:lnSpc>
              <a:spcBef>
                <a:spcPts val="480"/>
              </a:spcBef>
              <a:spcAft>
                <a:spcPts val="600"/>
              </a:spcAft>
            </a:pPr>
            <a:r>
              <a:rPr lang="ar-SA" b="1" dirty="0" smtClean="0">
                <a:solidFill>
                  <a:srgbClr val="000000"/>
                </a:solidFill>
                <a:ea typeface="Times New Roman"/>
                <a:cs typeface="Simplified Arabic"/>
              </a:rPr>
              <a:t>8ــــ </a:t>
            </a:r>
            <a:r>
              <a:rPr lang="ar-SA" b="1" dirty="0">
                <a:solidFill>
                  <a:srgbClr val="000000"/>
                </a:solidFill>
                <a:ea typeface="Times New Roman"/>
                <a:cs typeface="Simplified Arabic"/>
              </a:rPr>
              <a:t>أن سكان رومة </a:t>
            </a:r>
            <a:r>
              <a:rPr lang="ar-SA" b="1" dirty="0" err="1">
                <a:solidFill>
                  <a:srgbClr val="000000"/>
                </a:solidFill>
                <a:ea typeface="Times New Roman"/>
                <a:cs typeface="Simplified Arabic"/>
              </a:rPr>
              <a:t>المختلفي</a:t>
            </a:r>
            <a:r>
              <a:rPr lang="ar-SA" b="1" dirty="0">
                <a:solidFill>
                  <a:srgbClr val="000000"/>
                </a:solidFill>
                <a:ea typeface="Times New Roman"/>
                <a:cs typeface="Simplified Arabic"/>
              </a:rPr>
              <a:t> الأجناس كانت كثرتهم لا تفهم إلا اللغة اللاتينية البسيطة إلى أقصى حد، ومن أجل هذا أصبح في استطاعتها أن تتبع حركات الممثلين بعد أن لم تعد مثقلة بعبء الألفاظ. </a:t>
            </a:r>
            <a:endParaRPr lang="en-US" sz="2400" dirty="0">
              <a:ea typeface="Calibri"/>
              <a:cs typeface="Arial"/>
            </a:endParaRPr>
          </a:p>
          <a:p>
            <a:pPr algn="just">
              <a:lnSpc>
                <a:spcPct val="115000"/>
              </a:lnSpc>
              <a:spcBef>
                <a:spcPts val="480"/>
              </a:spcBef>
              <a:spcAft>
                <a:spcPts val="600"/>
              </a:spcAft>
            </a:pPr>
            <a:r>
              <a:rPr lang="ar-SA" b="1" dirty="0">
                <a:solidFill>
                  <a:srgbClr val="000000"/>
                </a:solidFill>
                <a:ea typeface="Times New Roman"/>
                <a:cs typeface="Simplified Arabic"/>
              </a:rPr>
              <a:t>وفي عام 21 م قدم إلى رومة ممثلان أحدهما من </a:t>
            </a:r>
            <a:r>
              <a:rPr lang="ar-SA" b="1" dirty="0" err="1">
                <a:solidFill>
                  <a:srgbClr val="000000"/>
                </a:solidFill>
                <a:ea typeface="Times New Roman"/>
                <a:cs typeface="Simplified Arabic"/>
              </a:rPr>
              <a:t>قليقية</a:t>
            </a:r>
            <a:r>
              <a:rPr lang="ar-SA" b="1" dirty="0">
                <a:solidFill>
                  <a:srgbClr val="000000"/>
                </a:solidFill>
                <a:ea typeface="Times New Roman"/>
                <a:cs typeface="Simplified Arabic"/>
              </a:rPr>
              <a:t> ويدعى </a:t>
            </a:r>
            <a:r>
              <a:rPr lang="ar-SA" b="1" dirty="0" err="1">
                <a:solidFill>
                  <a:srgbClr val="000000"/>
                </a:solidFill>
                <a:ea typeface="Times New Roman"/>
                <a:cs typeface="Simplified Arabic"/>
              </a:rPr>
              <a:t>بيلاديس</a:t>
            </a:r>
            <a:r>
              <a:rPr lang="en-US" b="1" dirty="0" smtClean="0">
                <a:solidFill>
                  <a:srgbClr val="000000"/>
                </a:solidFill>
                <a:effectLst/>
                <a:latin typeface="Simplified Arabic"/>
                <a:ea typeface="Times New Roman"/>
                <a:cs typeface="Arial"/>
              </a:rPr>
              <a:t> </a:t>
            </a:r>
            <a:r>
              <a:rPr lang="en-US" b="1" dirty="0" err="1" smtClean="0">
                <a:solidFill>
                  <a:srgbClr val="000000"/>
                </a:solidFill>
                <a:effectLst/>
                <a:latin typeface="Simplified Arabic"/>
                <a:ea typeface="Times New Roman"/>
                <a:cs typeface="Arial"/>
              </a:rPr>
              <a:t>Pylades</a:t>
            </a:r>
            <a:r>
              <a:rPr lang="ar-SA" b="1" dirty="0">
                <a:solidFill>
                  <a:srgbClr val="000000"/>
                </a:solidFill>
                <a:ea typeface="Times New Roman"/>
                <a:cs typeface="Simplified Arabic"/>
              </a:rPr>
              <a:t>، والآخر من الإسكندرية ويسمى </a:t>
            </a:r>
            <a:r>
              <a:rPr lang="ar-SA" b="1" dirty="0" err="1">
                <a:solidFill>
                  <a:srgbClr val="000000"/>
                </a:solidFill>
                <a:ea typeface="Times New Roman"/>
                <a:cs typeface="Simplified Arabic"/>
              </a:rPr>
              <a:t>باثيلس</a:t>
            </a:r>
            <a:r>
              <a:rPr lang="en-US" b="1" dirty="0" smtClean="0">
                <a:solidFill>
                  <a:srgbClr val="000000"/>
                </a:solidFill>
                <a:effectLst/>
                <a:latin typeface="Simplified Arabic"/>
                <a:ea typeface="Times New Roman"/>
                <a:cs typeface="Arial"/>
              </a:rPr>
              <a:t> </a:t>
            </a:r>
            <a:r>
              <a:rPr lang="en-US" b="1" dirty="0" err="1" smtClean="0">
                <a:solidFill>
                  <a:srgbClr val="000000"/>
                </a:solidFill>
                <a:effectLst/>
                <a:latin typeface="Simplified Arabic"/>
                <a:ea typeface="Times New Roman"/>
                <a:cs typeface="Arial"/>
              </a:rPr>
              <a:t>Bathylus</a:t>
            </a:r>
            <a:r>
              <a:rPr lang="ar-SA" b="1" dirty="0">
                <a:solidFill>
                  <a:srgbClr val="000000"/>
                </a:solidFill>
                <a:ea typeface="Times New Roman"/>
                <a:cs typeface="Simplified Arabic"/>
              </a:rPr>
              <a:t>؛ </a:t>
            </a:r>
            <a:r>
              <a:rPr lang="ar-SA" b="1" dirty="0" err="1">
                <a:solidFill>
                  <a:srgbClr val="000000"/>
                </a:solidFill>
                <a:ea typeface="Times New Roman"/>
                <a:cs typeface="Simplified Arabic"/>
              </a:rPr>
              <a:t>وأدخلو</a:t>
            </a:r>
            <a:r>
              <a:rPr lang="ar-SA" b="1" dirty="0">
                <a:solidFill>
                  <a:srgbClr val="000000"/>
                </a:solidFill>
                <a:ea typeface="Times New Roman"/>
                <a:cs typeface="Simplified Arabic"/>
              </a:rPr>
              <a:t> فيها التمثيل بالإيمان والحركة- وكان قد انتشر في الشرق الهلنستي. وقد مثلا فيه مسرحيات من فصل واحد ليس فيها إلا الموسيقى، والحركات، والإيماءات والرقص. ورحبت رومة بهذا الفن الجديد لأنها سئمت المسرحيات المؤلفة بالشعر القديم الطنان الرنان، وأعجبت إيما إعجاب بحذق الممثلين ورشاقتهم، وسرت بفخامة ملبسهم وجمال أقنعتهم أو ظرفها، وبأجسامهم المدربة التي أعد للعمل بالغذاء المناسب المنتقى، وبحركات الأيدي التي تحسن التعبير عن المعاني على الطريقة الشرقية البارعة، وسرعة تقليدهم للشخصيات على اختلاف مشاربها، وتمثيلهم مناظر العشق المثيرة للغرائز الجنسية. وكان النظارة ينقسمون طوائف وجماعات تؤيد كل منها الممثلين المتنافسين وما لبث هذا التمثيل الصامت أن طرد من المسرح الروماني كل ما عداه من أنواع التمثيل ما عدا المساخر الماجنة. وحلت المراقص والمساخر محل المسرحيات الجدية</a:t>
            </a:r>
            <a:r>
              <a:rPr lang="en-US" b="1" dirty="0" smtClean="0">
                <a:solidFill>
                  <a:srgbClr val="000000"/>
                </a:solidFill>
                <a:effectLst/>
                <a:latin typeface="Simplified Arabic"/>
                <a:ea typeface="Times New Roman"/>
                <a:cs typeface="Arial"/>
              </a:rPr>
              <a:t>.</a:t>
            </a:r>
            <a:endParaRPr lang="en-US" sz="2400" dirty="0">
              <a:ea typeface="Calibri"/>
              <a:cs typeface="Arial"/>
            </a:endParaRPr>
          </a:p>
          <a:p>
            <a:endParaRPr lang="ar-IQ" dirty="0"/>
          </a:p>
        </p:txBody>
      </p:sp>
    </p:spTree>
    <p:extLst>
      <p:ext uri="{BB962C8B-B14F-4D97-AF65-F5344CB8AC3E}">
        <p14:creationId xmlns:p14="http://schemas.microsoft.com/office/powerpoint/2010/main" val="19729234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61</Words>
  <Application>Microsoft Office PowerPoint</Application>
  <PresentationFormat>عرض على الشاشة (3:4)‏</PresentationFormat>
  <Paragraphs>25</Paragraphs>
  <Slides>4</Slides>
  <Notes>1</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 تاريخ المسرح </vt:lpstr>
      <vt:lpstr>عرض تقديمي في PowerPoint</vt:lpstr>
      <vt:lpstr>المسرح الروماني مادة تاريخ المسرح .... المرحلة الثانية ....قسم الفنون المسرحية ...الفصل الاول  المحاضرة الاولى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agkadeer</dc:creator>
  <cp:lastModifiedBy>agkadeer</cp:lastModifiedBy>
  <cp:revision>5</cp:revision>
  <dcterms:created xsi:type="dcterms:W3CDTF">2019-10-29T17:48:05Z</dcterms:created>
  <dcterms:modified xsi:type="dcterms:W3CDTF">2019-10-29T19:55:05Z</dcterms:modified>
</cp:coreProperties>
</file>